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58" r:id="rId4"/>
    <p:sldId id="260" r:id="rId5"/>
    <p:sldId id="261" r:id="rId6"/>
    <p:sldId id="262" r:id="rId7"/>
    <p:sldId id="308" r:id="rId8"/>
    <p:sldId id="310" r:id="rId9"/>
    <p:sldId id="263" r:id="rId10"/>
    <p:sldId id="311" r:id="rId11"/>
    <p:sldId id="312" r:id="rId12"/>
    <p:sldId id="313" r:id="rId13"/>
    <p:sldId id="264" r:id="rId14"/>
    <p:sldId id="266" r:id="rId15"/>
    <p:sldId id="314" r:id="rId16"/>
    <p:sldId id="315" r:id="rId17"/>
    <p:sldId id="265" r:id="rId18"/>
    <p:sldId id="316" r:id="rId19"/>
    <p:sldId id="317" r:id="rId20"/>
    <p:sldId id="318" r:id="rId21"/>
    <p:sldId id="267" r:id="rId22"/>
    <p:sldId id="268" r:id="rId23"/>
    <p:sldId id="319" r:id="rId24"/>
    <p:sldId id="320" r:id="rId25"/>
    <p:sldId id="270" r:id="rId26"/>
    <p:sldId id="321" r:id="rId27"/>
    <p:sldId id="271" r:id="rId28"/>
    <p:sldId id="272" r:id="rId29"/>
    <p:sldId id="273" r:id="rId30"/>
    <p:sldId id="274" r:id="rId31"/>
    <p:sldId id="322" r:id="rId32"/>
    <p:sldId id="275" r:id="rId33"/>
    <p:sldId id="276" r:id="rId34"/>
    <p:sldId id="324" r:id="rId35"/>
    <p:sldId id="325" r:id="rId36"/>
    <p:sldId id="326" r:id="rId37"/>
    <p:sldId id="327" r:id="rId38"/>
    <p:sldId id="277" r:id="rId39"/>
    <p:sldId id="278" r:id="rId40"/>
    <p:sldId id="328" r:id="rId41"/>
    <p:sldId id="329" r:id="rId42"/>
    <p:sldId id="330" r:id="rId43"/>
    <p:sldId id="331" r:id="rId44"/>
    <p:sldId id="332" r:id="rId45"/>
    <p:sldId id="280" r:id="rId46"/>
    <p:sldId id="333" r:id="rId47"/>
    <p:sldId id="281" r:id="rId48"/>
    <p:sldId id="282" r:id="rId49"/>
    <p:sldId id="283" r:id="rId50"/>
    <p:sldId id="284" r:id="rId51"/>
    <p:sldId id="335" r:id="rId52"/>
    <p:sldId id="336" r:id="rId53"/>
    <p:sldId id="285" r:id="rId54"/>
    <p:sldId id="286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302" r:id="rId70"/>
    <p:sldId id="303" r:id="rId71"/>
    <p:sldId id="304" r:id="rId72"/>
    <p:sldId id="306" r:id="rId73"/>
    <p:sldId id="307" r:id="rId74"/>
    <p:sldId id="338" r:id="rId75"/>
    <p:sldId id="339" r:id="rId76"/>
    <p:sldId id="340" r:id="rId77"/>
    <p:sldId id="341" r:id="rId78"/>
    <p:sldId id="342" r:id="rId79"/>
    <p:sldId id="343" r:id="rId80"/>
    <p:sldId id="344" r:id="rId8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5834A-EFF8-4245-A59F-6C04082B694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59574-B30D-4387-97C2-24DD10BCC3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72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286B-D6E1-43AE-8E8C-933F6794EEAB}" type="datetime1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6E0E-3B5E-465F-B23C-4580F0939BF2}" type="datetime1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DCFE-B835-4FEB-9C66-5A86EFABCEA9}" type="datetime1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732D-D440-405C-A8EA-1AD07F7C320F}" type="datetime1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9117-6E13-4E6A-8ADA-1E8BDD76CF1B}" type="datetime1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A2A-43A6-4F44-BE5C-9AE091491AB7}" type="datetime1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C6F8-C282-40DE-A890-762C9F6B6760}" type="datetime1">
              <a:rPr lang="pl-PL" smtClean="0"/>
              <a:t>2019-03-11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FFBA-8CFC-415B-90AE-2B4B3AE3FC35}" type="datetime1">
              <a:rPr lang="pl-PL" smtClean="0"/>
              <a:t>2019-03-11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5027-9231-405A-8AB7-7DB22EBF19FA}" type="datetime1">
              <a:rPr lang="pl-PL" smtClean="0"/>
              <a:t>2019-03-11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12F-FFC4-4E4E-BE2D-F20E782BF69F}" type="datetime1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E452-A734-4F78-8C8D-41D7EDB33422}" type="datetime1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F780-A1B9-441E-A324-E952A5771C15}" type="datetime1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Wady serca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n. med. Łukasz Karpiński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7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Operacja </a:t>
            </a:r>
            <a:r>
              <a:rPr lang="pl-PL" dirty="0" err="1" smtClean="0"/>
              <a:t>Blalock-Taussig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57" y="1340768"/>
            <a:ext cx="626156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8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Tetralogia </a:t>
            </a:r>
            <a:r>
              <a:rPr lang="pl-PL" dirty="0" err="1" smtClean="0"/>
              <a:t>Fallota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Korekcja wady</a:t>
            </a:r>
          </a:p>
          <a:p>
            <a:r>
              <a:rPr lang="pl-PL" dirty="0" smtClean="0"/>
              <a:t>Zamknięcie VSD łatą.</a:t>
            </a:r>
          </a:p>
          <a:p>
            <a:r>
              <a:rPr lang="pl-PL" dirty="0" smtClean="0"/>
              <a:t>Poszerzenie drogi odpływu z prawej komory.</a:t>
            </a:r>
          </a:p>
          <a:p>
            <a:r>
              <a:rPr lang="pl-PL" dirty="0" smtClean="0"/>
              <a:t>Zabieg w pierwszym roku życia.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8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Tetralogia </a:t>
            </a:r>
            <a:r>
              <a:rPr lang="pl-PL" dirty="0" err="1" smtClean="0"/>
              <a:t>Fallota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Rokowanie</a:t>
            </a:r>
          </a:p>
          <a:p>
            <a:r>
              <a:rPr lang="pl-PL" dirty="0" smtClean="0"/>
              <a:t>Badanie wykonane na 277 noworodkach.</a:t>
            </a:r>
          </a:p>
          <a:p>
            <a:r>
              <a:rPr lang="pl-PL" dirty="0" smtClean="0"/>
              <a:t>Nie zaobserwowano zgonów przed i w trakcie zabiegu.</a:t>
            </a:r>
          </a:p>
          <a:p>
            <a:r>
              <a:rPr lang="pl-PL" dirty="0" smtClean="0"/>
              <a:t>Komplikacje pooperacyjne – 12% pacjentów.</a:t>
            </a:r>
          </a:p>
          <a:p>
            <a:endParaRPr lang="pl-PL" dirty="0"/>
          </a:p>
          <a:p>
            <a:r>
              <a:rPr lang="pl-PL" dirty="0" smtClean="0"/>
              <a:t>Nagła śmierć sercowa – 2%-9% pacjentów.</a:t>
            </a:r>
          </a:p>
          <a:p>
            <a:r>
              <a:rPr lang="pl-PL" dirty="0" smtClean="0"/>
              <a:t>Ryzyko zgonu między 10 a 50 rokiem życia – 4 razy większe niż w całej populacji.</a:t>
            </a:r>
          </a:p>
          <a:p>
            <a:r>
              <a:rPr lang="pl-PL" dirty="0" smtClean="0"/>
              <a:t>Dzieci z tetralogią – niższe IQ i gorszy rozwój.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0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Atrezja zastawki płucnej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Atrezja zastawki z obecnością ubytku międzykomorowego oraz prawidłową zastawką trójdzielną jest ciężką postacią tetralogii </a:t>
            </a:r>
            <a:r>
              <a:rPr lang="pl-PL" dirty="0" err="1" smtClean="0"/>
              <a:t>Fallota</a:t>
            </a:r>
            <a:r>
              <a:rPr lang="pl-PL" dirty="0" smtClean="0"/>
              <a:t>.</a:t>
            </a:r>
          </a:p>
          <a:p>
            <a:r>
              <a:rPr lang="pl-PL" dirty="0" smtClean="0"/>
              <a:t>Atrezja zastawki bez ubytku często współistnieje z hipoplazją zastawki trójdzielnej.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1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Atrezja zastawki tętnicy płucnej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196752"/>
            <a:ext cx="5048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Atrezja zastawki płucnej z ubytkiem międzykomorowym.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Dodatkowo mogą być obecne liczne połączenia między tętnicami krążenia obocznego w płucach, a tętnicami płucnymi.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3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Atrezja zastawki płucnej z ubytkiem VSD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 err="1" smtClean="0"/>
              <a:t>Korakcja</a:t>
            </a:r>
            <a:r>
              <a:rPr lang="pl-PL" dirty="0" smtClean="0"/>
              <a:t> wady</a:t>
            </a:r>
          </a:p>
          <a:p>
            <a:r>
              <a:rPr lang="pl-PL" dirty="0" smtClean="0"/>
              <a:t>Rekonstrukcja drogi odpływu z prawej komory bez zamykania VSD – jeżeli tętnice płucne nie są </a:t>
            </a:r>
            <a:r>
              <a:rPr lang="pl-PL" dirty="0" err="1" smtClean="0"/>
              <a:t>hipoplastyczne</a:t>
            </a:r>
            <a:r>
              <a:rPr lang="pl-PL" dirty="0" smtClean="0"/>
              <a:t>.</a:t>
            </a:r>
          </a:p>
          <a:p>
            <a:r>
              <a:rPr lang="pl-PL" dirty="0" smtClean="0"/>
              <a:t>Zespolenie systemowo płucne – jeżeli tętnice płucne są </a:t>
            </a:r>
            <a:r>
              <a:rPr lang="pl-PL" dirty="0" err="1" smtClean="0"/>
              <a:t>hipoplastyczne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Unifokalizacja</a:t>
            </a:r>
            <a:r>
              <a:rPr lang="pl-PL" dirty="0" smtClean="0"/>
              <a:t> – jeżeli są liczne anomalie naczyniowe obwodowego krążenia płuc – liczne zabiegi korekcji naczyń płatowych i segmentowych płuc.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7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Atrezja zastawki płucnej bez VSD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99" y="1916832"/>
            <a:ext cx="52006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0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Atrezja zastawki płucnej bez VSD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Wada gorzej rokująca.</a:t>
            </a:r>
          </a:p>
          <a:p>
            <a:r>
              <a:rPr lang="pl-PL" dirty="0" smtClean="0"/>
              <a:t>Występuje hipoplazja prawej komory i hipoplazja pnia płucnego i zwężona zastawka trójdzielnej.</a:t>
            </a:r>
          </a:p>
          <a:p>
            <a:r>
              <a:rPr lang="pl-PL" dirty="0" smtClean="0"/>
              <a:t>Występują liczne sinusoidy – połączenia między prawą komorą serca, a krążeniem wieńcowym.</a:t>
            </a:r>
          </a:p>
          <a:p>
            <a:r>
              <a:rPr lang="pl-PL" dirty="0" smtClean="0"/>
              <a:t>Prawa komora może być </a:t>
            </a:r>
            <a:r>
              <a:rPr lang="pl-PL" dirty="0" err="1" smtClean="0"/>
              <a:t>rozstrzeniowa</a:t>
            </a:r>
            <a:r>
              <a:rPr lang="pl-PL" dirty="0" smtClean="0"/>
              <a:t> – brak </a:t>
            </a:r>
            <a:r>
              <a:rPr lang="pl-PL" dirty="0" err="1" smtClean="0"/>
              <a:t>sinusoidów</a:t>
            </a:r>
            <a:r>
              <a:rPr lang="pl-PL" dirty="0" smtClean="0"/>
              <a:t>, zastawka trójdzielna niedomykalna.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7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Atrezja zastawki trójdzielnej bez VSD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Zabieg obarczony wysokim ryzykiem.</a:t>
            </a:r>
          </a:p>
          <a:p>
            <a:r>
              <a:rPr lang="pl-PL" dirty="0" smtClean="0"/>
              <a:t>Zespolenie systemowo płucne.</a:t>
            </a:r>
          </a:p>
          <a:p>
            <a:r>
              <a:rPr lang="pl-PL" dirty="0" smtClean="0"/>
              <a:t>Jeżeli jest mała prawa komora i mała zastawka trójdzielna to postępowanie jest paliatywne (zabieg Fontana).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7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Wady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6-13 na 1000 żywych urodzeń.</a:t>
            </a:r>
          </a:p>
          <a:p>
            <a:r>
              <a:rPr lang="pl-PL" dirty="0" err="1" smtClean="0"/>
              <a:t>Sinicze</a:t>
            </a:r>
            <a:r>
              <a:rPr lang="pl-PL" dirty="0" smtClean="0"/>
              <a:t> wady stanowią ok.15%.</a:t>
            </a:r>
          </a:p>
          <a:p>
            <a:r>
              <a:rPr lang="pl-PL" dirty="0" smtClean="0"/>
              <a:t>Sinica pojawia się, kiedy ilość nieutlenowanej hemoglobiny przekroczy 3g/dl. U noworodka z poziomem hemoglobiny 15g/dl oznacza to saturację 85%.</a:t>
            </a:r>
          </a:p>
          <a:p>
            <a:r>
              <a:rPr lang="pl-PL" dirty="0" smtClean="0"/>
              <a:t>Największe znaczenie ma sinica centralna – obecność nieutlenowanej krwi we krwi tętniczej.</a:t>
            </a:r>
          </a:p>
          <a:p>
            <a:r>
              <a:rPr lang="pl-PL" dirty="0" smtClean="0"/>
              <a:t>Sinica obwodowa wynika ze zwiększonej ekstrakcji tlenu w sytuacji prawidłowej zawartości tlenu w tętnicach. Wynika z powolnego przepływu krwi przez włośniczki. Czynniki predysponujące to: zimno, </a:t>
            </a:r>
            <a:r>
              <a:rPr lang="pl-PL" dirty="0" err="1" smtClean="0"/>
              <a:t>policytemia</a:t>
            </a:r>
            <a:r>
              <a:rPr lang="pl-PL" dirty="0" smtClean="0"/>
              <a:t>, zwiększone ciśnienie żylne, mały rzut serca. Może się nasilać przy sepsie.</a:t>
            </a:r>
          </a:p>
          <a:p>
            <a:r>
              <a:rPr lang="pl-PL" dirty="0"/>
              <a:t>Zalecany pomiar saturacji przed (prawa kończyna górna) i za przewodowej (kończyny dolne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6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Zabieg Fontana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" y="2060848"/>
            <a:ext cx="762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0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Wady zastawki trójdzielnej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Atrezja zastawki trójdzielnej</a:t>
            </a:r>
          </a:p>
          <a:p>
            <a:r>
              <a:rPr lang="pl-PL" dirty="0" smtClean="0"/>
              <a:t>Zwężenie zastawki trójdzielnej.</a:t>
            </a:r>
          </a:p>
          <a:p>
            <a:r>
              <a:rPr lang="pl-PL" dirty="0" smtClean="0"/>
              <a:t>Anomalia </a:t>
            </a:r>
            <a:r>
              <a:rPr lang="pl-PL" dirty="0" err="1" smtClean="0"/>
              <a:t>Ebstein`a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8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Atrezja zastawki trójdzielnej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Może współistnieć z VSD, </a:t>
            </a:r>
            <a:r>
              <a:rPr lang="pl-PL" dirty="0" err="1" smtClean="0"/>
              <a:t>stenozą</a:t>
            </a:r>
            <a:r>
              <a:rPr lang="pl-PL" dirty="0" smtClean="0"/>
              <a:t> płucną, przełożeniem wielkich naczyń.</a:t>
            </a:r>
            <a:endParaRPr lang="pl-PL" dirty="0"/>
          </a:p>
        </p:txBody>
      </p:sp>
      <p:sp>
        <p:nvSpPr>
          <p:cNvPr id="4" name="AutoShape 2" descr="https://ufhealth.org/sites/default/files/graphics/images/en/227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https://ufhealth.org/sites/default/files/graphics/images/en/22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368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1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Atrezja zastawki trójdzielnej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Typ I – z prawidłową relacją wielkich pni tętniczych.</a:t>
            </a:r>
          </a:p>
          <a:p>
            <a:r>
              <a:rPr lang="pl-PL" dirty="0" smtClean="0"/>
              <a:t>IA – z atrezją pnia płucnego, hipoplazją prawej komory, bez VSD.</a:t>
            </a:r>
          </a:p>
          <a:p>
            <a:r>
              <a:rPr lang="pl-PL" dirty="0" smtClean="0"/>
              <a:t>IB – ze zwężeniem pnia płucnego.</a:t>
            </a:r>
          </a:p>
          <a:p>
            <a:r>
              <a:rPr lang="pl-PL" dirty="0" smtClean="0"/>
              <a:t>IC – bez zwężenia pnia płucnego.</a:t>
            </a:r>
          </a:p>
          <a:p>
            <a:r>
              <a:rPr lang="pl-PL" dirty="0" smtClean="0"/>
              <a:t>Typ II – z przełożeniem wielkich pni tętniczych.</a:t>
            </a:r>
          </a:p>
          <a:p>
            <a:r>
              <a:rPr lang="pl-PL" dirty="0" smtClean="0"/>
              <a:t>IIA – z atrezją pnia płucnego</a:t>
            </a:r>
          </a:p>
          <a:p>
            <a:r>
              <a:rPr lang="pl-PL" dirty="0" smtClean="0"/>
              <a:t>IIB – ze zwężeniem pnia</a:t>
            </a:r>
          </a:p>
          <a:p>
            <a:r>
              <a:rPr lang="pl-PL" dirty="0" smtClean="0"/>
              <a:t>IIC – bez zwężenia pnia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9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Atrezja zastawki trójdzielnej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6208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Leczenie.</a:t>
            </a:r>
          </a:p>
          <a:p>
            <a:r>
              <a:rPr lang="pl-PL" dirty="0" err="1" smtClean="0"/>
              <a:t>Atrioseptomia</a:t>
            </a:r>
            <a:r>
              <a:rPr lang="pl-PL" dirty="0" smtClean="0"/>
              <a:t> – balonowa.</a:t>
            </a:r>
          </a:p>
          <a:p>
            <a:r>
              <a:rPr lang="pl-PL" dirty="0" smtClean="0"/>
              <a:t>Anatomiczna korekcja wady nie jest możliwa.</a:t>
            </a:r>
          </a:p>
          <a:p>
            <a:r>
              <a:rPr lang="pl-PL" dirty="0" err="1" smtClean="0"/>
              <a:t>Banding</a:t>
            </a:r>
            <a:r>
              <a:rPr lang="pl-PL" dirty="0" smtClean="0"/>
              <a:t> pnia płucnego lub zespolenie systemowo płucne.</a:t>
            </a:r>
          </a:p>
          <a:p>
            <a:r>
              <a:rPr lang="pl-PL" dirty="0" smtClean="0"/>
              <a:t>Operacja </a:t>
            </a:r>
            <a:r>
              <a:rPr lang="pl-PL" dirty="0" err="1" smtClean="0"/>
              <a:t>Fonatana</a:t>
            </a:r>
            <a:r>
              <a:rPr lang="pl-PL" dirty="0" smtClean="0"/>
              <a:t> jako ostatni zabieg.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24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42210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 smtClean="0"/>
              <a:t>Stenoza</a:t>
            </a:r>
            <a:r>
              <a:rPr lang="pl-PL" dirty="0" smtClean="0"/>
              <a:t> zastawki trójdzielnej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5013176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Zazwyczaj współistnieje z hipoplazja prawej komory oraz VSD.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80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Anomalia </a:t>
            </a:r>
            <a:r>
              <a:rPr lang="pl-PL" dirty="0" err="1" smtClean="0"/>
              <a:t>Ebstein`a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Ciężkość wady zleży od stopnia przesunięcia pierścienia zastawki trójdzielnej.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5005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9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Anomalia </a:t>
            </a:r>
            <a:r>
              <a:rPr lang="pl-PL" dirty="0" err="1" smtClean="0"/>
              <a:t>Ebstein`a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Unikanie zabiegu w okresie noworodkowym.</a:t>
            </a:r>
          </a:p>
          <a:p>
            <a:r>
              <a:rPr lang="pl-PL" dirty="0" smtClean="0"/>
              <a:t>Plastyka zastawki i przesunięcie jej w górę.</a:t>
            </a:r>
          </a:p>
          <a:p>
            <a:r>
              <a:rPr lang="pl-PL" dirty="0" smtClean="0"/>
              <a:t>Arytmie nadkomorowe.</a:t>
            </a:r>
          </a:p>
          <a:p>
            <a:endParaRPr lang="pl-PL" dirty="0"/>
          </a:p>
          <a:p>
            <a:r>
              <a:rPr lang="pl-PL" dirty="0" smtClean="0"/>
              <a:t>Przeszczep zastawki trójdzielnej.</a:t>
            </a:r>
          </a:p>
          <a:p>
            <a:r>
              <a:rPr lang="pl-PL" dirty="0" smtClean="0"/>
              <a:t>W ostateczności operacja Fontana.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5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Wady ze zwiększonym przeciekiem płucnym.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Przełożenie wielkich naczyń.</a:t>
            </a:r>
          </a:p>
          <a:p>
            <a:r>
              <a:rPr lang="pl-PL" dirty="0" smtClean="0"/>
              <a:t>Wspólny pień tętniczy.</a:t>
            </a:r>
          </a:p>
          <a:p>
            <a:r>
              <a:rPr lang="pl-PL" dirty="0" smtClean="0"/>
              <a:t>Całkowity nieprawidłowy spływ żył płucnych.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3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Przełożenie wielkich naczyń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Przeżycie dziecka zależy od mieszania się krwi na poziomie przedsionków (drożny otwór owalny), komór serca (VSD w 1/3 przypadków) lub PDA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791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2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Przełożenie wielkich pni tętniczych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Septostomia</a:t>
            </a:r>
            <a:r>
              <a:rPr lang="pl-PL" dirty="0" smtClean="0"/>
              <a:t> – poprawia mieszanie się krwi.</a:t>
            </a:r>
          </a:p>
          <a:p>
            <a:r>
              <a:rPr lang="pl-PL" dirty="0" smtClean="0"/>
              <a:t>Ostateczny zabieg korekcyjny w dalszych dobach.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2882429" cy="37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9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Sinica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28083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dirty="0" err="1" smtClean="0"/>
              <a:t>Pozasercowe</a:t>
            </a:r>
            <a:r>
              <a:rPr lang="pl-PL" dirty="0" smtClean="0"/>
              <a:t> przyczyny sinicy.</a:t>
            </a:r>
          </a:p>
          <a:p>
            <a:r>
              <a:rPr lang="pl-PL" dirty="0" smtClean="0"/>
              <a:t>Choroby płucne – wady płuc, odma opłucnowa.</a:t>
            </a:r>
          </a:p>
          <a:p>
            <a:r>
              <a:rPr lang="pl-PL" dirty="0" smtClean="0"/>
              <a:t>Wady hemoglobiny.</a:t>
            </a:r>
          </a:p>
          <a:p>
            <a:r>
              <a:rPr lang="pl-PL" dirty="0" smtClean="0"/>
              <a:t>Sepsa, hipoglikemia, odwodnienie.</a:t>
            </a:r>
          </a:p>
          <a:p>
            <a:r>
              <a:rPr lang="pl-PL" dirty="0" smtClean="0"/>
              <a:t>Nadciśnienie płucne.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3789040"/>
            <a:ext cx="8229600" cy="2692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dirty="0" smtClean="0"/>
              <a:t>Przyczyny sercowe</a:t>
            </a:r>
          </a:p>
          <a:p>
            <a:r>
              <a:rPr lang="pl-PL" dirty="0" smtClean="0"/>
              <a:t>Wady serca ze zmniejszonym przepływem płucnym.</a:t>
            </a:r>
          </a:p>
          <a:p>
            <a:r>
              <a:rPr lang="pl-PL" dirty="0" smtClean="0"/>
              <a:t>Wady serca z wzmożonym przepływem płucnym.</a:t>
            </a:r>
          </a:p>
          <a:p>
            <a:r>
              <a:rPr lang="pl-PL" dirty="0" smtClean="0"/>
              <a:t>Ostra niewydolność serca.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33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Wspólny pień tętniczy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Zawsze współistnieje z VSD. </a:t>
            </a:r>
          </a:p>
          <a:p>
            <a:r>
              <a:rPr lang="pl-PL" dirty="0" smtClean="0"/>
              <a:t>Pojedyncza zastawka posiada 3-6 płatków i jest niedomykalna.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4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Wspólny pień tętniczy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1440159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Objawy nasilają się w kolejnych dobach.</a:t>
            </a:r>
          </a:p>
          <a:p>
            <a:r>
              <a:rPr lang="pl-PL" dirty="0" smtClean="0"/>
              <a:t>Początkowo niewielka sinica.</a:t>
            </a:r>
          </a:p>
          <a:p>
            <a:r>
              <a:rPr lang="pl-PL" dirty="0" smtClean="0"/>
              <a:t>W kolejnych dobach niewydolność krążenia.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31</a:t>
            </a:fld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3140968"/>
            <a:ext cx="8229600" cy="341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dirty="0" smtClean="0"/>
              <a:t>Postępowanie.</a:t>
            </a:r>
          </a:p>
          <a:p>
            <a:r>
              <a:rPr lang="pl-PL" dirty="0" err="1" smtClean="0"/>
              <a:t>Diuretyki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Dobutamina</a:t>
            </a:r>
            <a:r>
              <a:rPr lang="pl-PL" dirty="0" smtClean="0"/>
              <a:t>.</a:t>
            </a:r>
          </a:p>
          <a:p>
            <a:r>
              <a:rPr lang="pl-PL" dirty="0" smtClean="0"/>
              <a:t>Wsparcie oddechu.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dirty="0" smtClean="0"/>
              <a:t>Zabieg operacyjny.</a:t>
            </a:r>
          </a:p>
          <a:p>
            <a:r>
              <a:rPr lang="pl-PL" dirty="0" smtClean="0"/>
              <a:t>Przyszycie tętnic płucnych do prawej komory przy użyciu </a:t>
            </a:r>
            <a:r>
              <a:rPr lang="pl-PL" dirty="0" err="1" smtClean="0"/>
              <a:t>graftu</a:t>
            </a:r>
            <a:r>
              <a:rPr lang="pl-PL" dirty="0" smtClean="0"/>
              <a:t>.</a:t>
            </a:r>
          </a:p>
          <a:p>
            <a:r>
              <a:rPr lang="pl-PL" dirty="0" smtClean="0"/>
              <a:t>Zamknięcie VSD.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95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Całkowity nieprawidłowy spływ żył płucnych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Żyły płucne nie są połączone z lewym przedsionkiem.</a:t>
            </a:r>
          </a:p>
          <a:p>
            <a:r>
              <a:rPr lang="pl-PL" dirty="0" smtClean="0"/>
              <a:t>Istnieją następujące rodzaje tej wady, zależna od miejsca spływu żył: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Typ nadsercowy (50%)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Typ podsercowy (20%)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Typ sercowy (20%)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Typ mieszany (10%)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6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486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7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Całkowity nieprawidłowy spływ żył płucnych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Zwężenie naczyń płucnych</a:t>
            </a:r>
          </a:p>
          <a:p>
            <a:r>
              <a:rPr lang="pl-PL" dirty="0" smtClean="0"/>
              <a:t>Wzrost ciśnienia w żyłach płucnych powoduje obrzęk płuc.</a:t>
            </a:r>
          </a:p>
          <a:p>
            <a:r>
              <a:rPr lang="pl-PL" dirty="0" smtClean="0"/>
              <a:t>Pacjenci prezentują objawy niewydolności oddechowej oraz niewydolności krążenia (hipotensja).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2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Całkowity nieprawidłowy spływ żył płucnych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Postać bez zwężenia naczyń płucnych</a:t>
            </a:r>
          </a:p>
          <a:p>
            <a:r>
              <a:rPr lang="pl-PL" dirty="0" smtClean="0"/>
              <a:t>Objawy podobne jak przy dużym ubytku międzykomorowym.</a:t>
            </a:r>
          </a:p>
          <a:p>
            <a:r>
              <a:rPr lang="pl-PL" dirty="0" smtClean="0"/>
              <a:t>Zaburzenia oddychania.</a:t>
            </a:r>
          </a:p>
          <a:p>
            <a:r>
              <a:rPr lang="pl-PL" dirty="0" smtClean="0"/>
              <a:t>Niechęć do karmienia.</a:t>
            </a:r>
          </a:p>
          <a:p>
            <a:r>
              <a:rPr lang="pl-PL" dirty="0" smtClean="0"/>
              <a:t>Brak przyrostu masy ciała.</a:t>
            </a:r>
          </a:p>
          <a:p>
            <a:r>
              <a:rPr lang="pl-PL" dirty="0" smtClean="0"/>
              <a:t>Sinica może nie występować.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9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Całkowity nieprawidłowy spływ żył płucnych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Rokowanie</a:t>
            </a:r>
          </a:p>
          <a:p>
            <a:r>
              <a:rPr lang="pl-PL" dirty="0" smtClean="0"/>
              <a:t>Znaczne zwężenie – zgon przed końcem pierwszego miesiąca życia.</a:t>
            </a:r>
          </a:p>
          <a:p>
            <a:r>
              <a:rPr lang="pl-PL" dirty="0" smtClean="0"/>
              <a:t>Restrykcyjny przeciek przez otwór owalny – zgon w pierwszym miesiącu życia.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2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Całkowity nieprawidłowy spływ żył płucnych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Postępowania</a:t>
            </a:r>
          </a:p>
          <a:p>
            <a:r>
              <a:rPr lang="pl-PL" dirty="0" smtClean="0"/>
              <a:t>Tlenoterapia.</a:t>
            </a:r>
          </a:p>
          <a:p>
            <a:r>
              <a:rPr lang="pl-PL" dirty="0" smtClean="0"/>
              <a:t>Wsparcie oddechu.</a:t>
            </a:r>
          </a:p>
          <a:p>
            <a:r>
              <a:rPr lang="pl-PL" dirty="0" smtClean="0"/>
              <a:t>Leki </a:t>
            </a:r>
            <a:r>
              <a:rPr lang="pl-PL" dirty="0" err="1" smtClean="0"/>
              <a:t>inotropowe</a:t>
            </a:r>
            <a:r>
              <a:rPr lang="pl-PL" dirty="0" smtClean="0"/>
              <a:t>.</a:t>
            </a:r>
          </a:p>
          <a:p>
            <a:r>
              <a:rPr lang="pl-PL" dirty="0" smtClean="0"/>
              <a:t>Utrzymanie drożności przewodu tętniczego ??</a:t>
            </a:r>
          </a:p>
          <a:p>
            <a:r>
              <a:rPr lang="pl-PL" dirty="0" smtClean="0"/>
              <a:t>ECMO.</a:t>
            </a:r>
          </a:p>
          <a:p>
            <a:r>
              <a:rPr lang="pl-PL" dirty="0" smtClean="0"/>
              <a:t>Cewnikowanie serca.</a:t>
            </a:r>
          </a:p>
          <a:p>
            <a:r>
              <a:rPr lang="pl-PL" dirty="0" smtClean="0"/>
              <a:t>Korekcja najszybciej jak to jest możliwe.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6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Niewydolność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11683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Hipoplazja lewej komory</a:t>
            </a:r>
          </a:p>
          <a:p>
            <a:r>
              <a:rPr lang="pl-PL" dirty="0" err="1" smtClean="0"/>
              <a:t>Koarktacja</a:t>
            </a:r>
            <a:r>
              <a:rPr lang="pl-PL" dirty="0" smtClean="0"/>
              <a:t> aorty.</a:t>
            </a:r>
          </a:p>
          <a:p>
            <a:r>
              <a:rPr lang="pl-PL" dirty="0" smtClean="0"/>
              <a:t>Przerwany łuk aorty.</a:t>
            </a:r>
          </a:p>
          <a:p>
            <a:r>
              <a:rPr lang="pl-PL" dirty="0" smtClean="0"/>
              <a:t>Krytyczna </a:t>
            </a:r>
            <a:r>
              <a:rPr lang="pl-PL" dirty="0" err="1" smtClean="0"/>
              <a:t>stenoza</a:t>
            </a:r>
            <a:r>
              <a:rPr lang="pl-PL" dirty="0" smtClean="0"/>
              <a:t> aortalna.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38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Hipoplazja lewej komory serca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7361" y="4437112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Atrezja zastawki aortalnej.</a:t>
            </a:r>
          </a:p>
          <a:p>
            <a:r>
              <a:rPr lang="pl-PL" smtClean="0"/>
              <a:t>Znaczna stenoza zastawki mitralnej.</a:t>
            </a:r>
          </a:p>
          <a:p>
            <a:r>
              <a:rPr lang="pl-PL" smtClean="0"/>
              <a:t>Mała lewa komora.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60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Hipoplazja lewej komory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24" y="1844824"/>
            <a:ext cx="5915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0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Wady serca ze zmniejszonym przepływem płucnym.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Tetralogia </a:t>
            </a:r>
            <a:r>
              <a:rPr lang="pl-PL" dirty="0" err="1" smtClean="0"/>
              <a:t>Fallota</a:t>
            </a:r>
            <a:r>
              <a:rPr lang="pl-PL" dirty="0" smtClean="0"/>
              <a:t>.</a:t>
            </a:r>
          </a:p>
          <a:p>
            <a:r>
              <a:rPr lang="pl-PL" dirty="0" smtClean="0"/>
              <a:t>Zarośnięcie zastawki płucnej.</a:t>
            </a:r>
          </a:p>
          <a:p>
            <a:r>
              <a:rPr lang="pl-PL" dirty="0" smtClean="0"/>
              <a:t>Zwężenie zastawki płucnej.</a:t>
            </a:r>
          </a:p>
          <a:p>
            <a:r>
              <a:rPr lang="pl-PL" dirty="0" smtClean="0"/>
              <a:t>Wady zastawki trójdzielnej.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Hipoplazja lewej komory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pierwszych dobach może nie być objawów.</a:t>
            </a:r>
          </a:p>
          <a:p>
            <a:r>
              <a:rPr lang="pl-PL" dirty="0" smtClean="0"/>
              <a:t>Po zamknięciu przewodu tętniczego dochodzi do niewydolności serca i niewydolności oddechowej.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Sinica.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Zaburzenia oddychania.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Zimne kończyny, słaby puls na obwodzie.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6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Hipoplazja lewego serca.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Postępowanie</a:t>
            </a:r>
          </a:p>
          <a:p>
            <a:r>
              <a:rPr lang="pl-PL" dirty="0" smtClean="0"/>
              <a:t>Prostaglandyny.</a:t>
            </a:r>
          </a:p>
          <a:p>
            <a:r>
              <a:rPr lang="pl-PL" dirty="0" smtClean="0"/>
              <a:t>Cewnikowanie serca – </a:t>
            </a:r>
            <a:r>
              <a:rPr lang="pl-PL" dirty="0" err="1" smtClean="0"/>
              <a:t>septostomia</a:t>
            </a:r>
            <a:r>
              <a:rPr lang="pl-PL" dirty="0" smtClean="0"/>
              <a:t>.</a:t>
            </a:r>
          </a:p>
          <a:p>
            <a:r>
              <a:rPr lang="pl-PL" dirty="0" smtClean="0"/>
              <a:t>Leczenie paliatywne.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0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Operacja </a:t>
            </a:r>
            <a:r>
              <a:rPr lang="pl-PL" dirty="0" err="1" smtClean="0"/>
              <a:t>Norwooda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5091832" cy="431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9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2. Operacja </a:t>
            </a:r>
            <a:r>
              <a:rPr lang="pl-PL" dirty="0" err="1" smtClean="0"/>
              <a:t>Glenna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732237" cy="49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 Operacja Fontana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9898"/>
            <a:ext cx="830917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5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Koarktacja</a:t>
            </a:r>
            <a:r>
              <a:rPr lang="pl-PL" dirty="0" smtClean="0"/>
              <a:t> aorty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Zazwyczaj obejmuje część </a:t>
            </a:r>
            <a:r>
              <a:rPr lang="pl-PL" dirty="0" err="1" smtClean="0"/>
              <a:t>przedprzewodową</a:t>
            </a:r>
            <a:r>
              <a:rPr lang="pl-PL" dirty="0" smtClean="0"/>
              <a:t> aorty </a:t>
            </a:r>
            <a:r>
              <a:rPr lang="pl-PL" dirty="0" err="1" smtClean="0"/>
              <a:t>dystalnie</a:t>
            </a:r>
            <a:r>
              <a:rPr lang="pl-PL" dirty="0" smtClean="0"/>
              <a:t> od lewej tętnicy podobojczykowej. 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65" y="2996952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7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Koarktacja</a:t>
            </a:r>
            <a:r>
              <a:rPr lang="pl-PL" dirty="0" smtClean="0"/>
              <a:t> aorty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04482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Niewydolność serca.</a:t>
            </a:r>
          </a:p>
          <a:p>
            <a:r>
              <a:rPr lang="pl-PL" dirty="0" smtClean="0"/>
              <a:t>Wstrząs.</a:t>
            </a:r>
          </a:p>
          <a:p>
            <a:r>
              <a:rPr lang="pl-PL" dirty="0" smtClean="0"/>
              <a:t>Objawy mogą przypominać sepsę.</a:t>
            </a:r>
          </a:p>
          <a:p>
            <a:r>
              <a:rPr lang="pl-PL" dirty="0" smtClean="0"/>
              <a:t>Ciśnienie i saturacja wyższe na kończynach górnych.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46</a:t>
            </a:fld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23528" y="3501008"/>
            <a:ext cx="8229600" cy="2764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mtClean="0"/>
              <a:t>Postępowanie.</a:t>
            </a:r>
          </a:p>
          <a:p>
            <a:r>
              <a:rPr lang="pl-PL" smtClean="0"/>
              <a:t>Prostin.</a:t>
            </a:r>
          </a:p>
          <a:p>
            <a:r>
              <a:rPr lang="pl-PL" smtClean="0"/>
              <a:t>Leki poprawiające kurczliwość serca.</a:t>
            </a:r>
          </a:p>
          <a:p>
            <a:r>
              <a:rPr lang="pl-PL" smtClean="0"/>
              <a:t>Korekcja hipoglikemii, kwasicy.</a:t>
            </a:r>
          </a:p>
          <a:p>
            <a:r>
              <a:rPr lang="pl-PL" smtClean="0"/>
              <a:t>Zabieg – korekcja całkowita koniec do końca lub z wykorzystaniem stentów.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37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Przerwany łuk aorty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Najczęściej obecny między tętnicą szyjną, a lewą tętnicą podobojczykową. Często współistnieje z VSD.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7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Przerwany łuk aorty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75" y="1412776"/>
            <a:ext cx="45243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Krytyczna </a:t>
            </a:r>
            <a:r>
              <a:rPr lang="pl-PL" dirty="0" err="1" smtClean="0"/>
              <a:t>stenoza</a:t>
            </a:r>
            <a:r>
              <a:rPr lang="pl-PL" dirty="0" smtClean="0"/>
              <a:t> aortalna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Charakteryzuje się, poza sinicą, znaczną niewydolnością serca i wstrząsem </a:t>
            </a:r>
            <a:r>
              <a:rPr lang="pl-PL" dirty="0" err="1" smtClean="0"/>
              <a:t>kardiogennym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0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Tetralogia </a:t>
            </a:r>
            <a:r>
              <a:rPr lang="pl-PL" dirty="0" err="1" smtClean="0"/>
              <a:t>Fallota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Aorta jeździec.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Przerost prawej komory.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Stenoza</a:t>
            </a:r>
            <a:r>
              <a:rPr lang="pl-PL" dirty="0" smtClean="0"/>
              <a:t> płucna.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Ubytek przegrody międzykomorowej.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Nasilenie objawów zależy od stopnia zwężenia zastawki płucnej.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2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Stenoza</a:t>
            </a:r>
            <a:r>
              <a:rPr lang="pl-PL" dirty="0" smtClean="0"/>
              <a:t> aortalna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03" y="1628800"/>
            <a:ext cx="482317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4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Dwupłatkowa zastawka aortalna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Pacjenci wymagają obserwacji  - w późniejszym okresie pojawia się </a:t>
            </a:r>
            <a:r>
              <a:rPr lang="pl-PL" dirty="0" err="1" smtClean="0"/>
              <a:t>stenoza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Krytyczna </a:t>
            </a:r>
            <a:r>
              <a:rPr lang="pl-PL" dirty="0" err="1" smtClean="0"/>
              <a:t>stenoza</a:t>
            </a:r>
            <a:r>
              <a:rPr lang="pl-PL" dirty="0" smtClean="0"/>
              <a:t> aortalna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04482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Słaba perfuzja.</a:t>
            </a:r>
          </a:p>
          <a:p>
            <a:r>
              <a:rPr lang="pl-PL" dirty="0" smtClean="0"/>
              <a:t>Sinica.</a:t>
            </a:r>
          </a:p>
          <a:p>
            <a:r>
              <a:rPr lang="pl-PL" dirty="0" smtClean="0"/>
              <a:t>Silne uderzenie przedsercowe.</a:t>
            </a:r>
          </a:p>
          <a:p>
            <a:r>
              <a:rPr lang="pl-PL" dirty="0" smtClean="0"/>
              <a:t>Słaby puls.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52</a:t>
            </a:fld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4077072"/>
            <a:ext cx="8229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mtClean="0"/>
              <a:t>Leczenie</a:t>
            </a:r>
          </a:p>
          <a:p>
            <a:r>
              <a:rPr lang="pl-PL" smtClean="0"/>
              <a:t>Balonowa plastyka zastawki.</a:t>
            </a:r>
          </a:p>
          <a:p>
            <a:r>
              <a:rPr lang="pl-PL" smtClean="0"/>
              <a:t>W późniejszym okresie wstawienie zastawki.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85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Wrodzone wady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Objawy</a:t>
            </a:r>
          </a:p>
          <a:p>
            <a:r>
              <a:rPr lang="pl-PL" dirty="0" smtClean="0"/>
              <a:t>Większość ciężkich wad serca ujawnia się w pierwszych dniach życia.</a:t>
            </a:r>
          </a:p>
          <a:p>
            <a:r>
              <a:rPr lang="pl-PL" dirty="0"/>
              <a:t>O</a:t>
            </a:r>
            <a:r>
              <a:rPr lang="pl-PL" dirty="0" smtClean="0"/>
              <a:t>k. 30% wad diagnozowanych jest po wypisie ze szpitala (Wielka Brytania).</a:t>
            </a:r>
          </a:p>
          <a:p>
            <a:r>
              <a:rPr lang="pl-PL" dirty="0" smtClean="0"/>
              <a:t>Połowa pacjentów z tej grupy umiera.</a:t>
            </a:r>
          </a:p>
          <a:p>
            <a:r>
              <a:rPr lang="pl-PL" dirty="0" smtClean="0"/>
              <a:t>Najczęściej dotyczy to </a:t>
            </a:r>
            <a:r>
              <a:rPr lang="pl-PL" dirty="0" err="1" smtClean="0"/>
              <a:t>koarktacji</a:t>
            </a:r>
            <a:r>
              <a:rPr lang="pl-PL" dirty="0" smtClean="0"/>
              <a:t> aorty oraz hipoplazji lewego serca.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7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22413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sz="2700" dirty="0" smtClean="0"/>
              <a:t>Wstrząs.</a:t>
            </a:r>
          </a:p>
          <a:p>
            <a:pPr>
              <a:spcBef>
                <a:spcPts val="0"/>
              </a:spcBef>
            </a:pPr>
            <a:r>
              <a:rPr lang="pl-PL" sz="2700" dirty="0" smtClean="0"/>
              <a:t>Sinica lub objawy słabej perfuzji.</a:t>
            </a:r>
          </a:p>
          <a:p>
            <a:pPr>
              <a:spcBef>
                <a:spcPts val="0"/>
              </a:spcBef>
            </a:pPr>
            <a:r>
              <a:rPr lang="pl-PL" sz="2700" dirty="0" smtClean="0"/>
              <a:t>Obrzęk płuc.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54</a:t>
            </a:fld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348880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dirty="0" smtClean="0"/>
              <a:t>Sinica</a:t>
            </a:r>
          </a:p>
          <a:p>
            <a:r>
              <a:rPr lang="pl-PL" dirty="0" smtClean="0"/>
              <a:t>Może się pojawić dopiero po zamknięciu przewodu tętniczego.</a:t>
            </a:r>
          </a:p>
          <a:p>
            <a:r>
              <a:rPr lang="pl-PL" dirty="0" smtClean="0"/>
              <a:t>W wadach, gdzie jest nieprawidłowy przepływ systemowy zamiast sinicy mogą być objawy słabej perfuzji.</a:t>
            </a:r>
          </a:p>
          <a:p>
            <a:r>
              <a:rPr lang="pl-PL" dirty="0" smtClean="0"/>
              <a:t>Wady z obecną sinicą niezależne od drożnego przewodu tętniczego: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Całkowity nieprawidłowy spływ żył płucnych.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Wspólny pień tętniczy.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Ciężka postać tetralogii </a:t>
            </a:r>
            <a:r>
              <a:rPr lang="pl-PL" dirty="0" err="1" smtClean="0"/>
              <a:t>Fallot`a</a:t>
            </a:r>
            <a:r>
              <a:rPr lang="pl-PL" dirty="0" smtClean="0"/>
              <a:t> i atrezji zastawki trójdzielnej.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88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Obrzęk płuc</a:t>
            </a:r>
          </a:p>
          <a:p>
            <a:r>
              <a:rPr lang="pl-PL" dirty="0" err="1" smtClean="0"/>
              <a:t>Tachypnoe</a:t>
            </a:r>
            <a:r>
              <a:rPr lang="pl-PL" dirty="0" smtClean="0"/>
              <a:t>, zaburzenia oddychania.</a:t>
            </a:r>
          </a:p>
          <a:p>
            <a:r>
              <a:rPr lang="pl-PL" dirty="0" smtClean="0"/>
              <a:t>Obecny w sytuacji zwiększonego przepływu płucnego wraz z niskim oporem naczyń płucnych: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Wspólny pień tętniczy.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Drożny przewód tętniczy u wcześniaków.</a:t>
            </a:r>
          </a:p>
          <a:p>
            <a:pPr marL="0" indent="0">
              <a:buNone/>
            </a:pPr>
            <a:r>
              <a:rPr lang="pl-PL" dirty="0" smtClean="0"/>
              <a:t>Całkowity nieprawidłowy spływ żył płucnych.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4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Diagnostyk prenatalna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Skuteczność od 0% do 80%.</a:t>
            </a:r>
          </a:p>
          <a:p>
            <a:r>
              <a:rPr lang="pl-PL" dirty="0" smtClean="0"/>
              <a:t>Zależne od doświadczenia wykonującego, tygodnia ciąży, wagi matki, położenia płodu, typu wady.</a:t>
            </a:r>
          </a:p>
          <a:p>
            <a:r>
              <a:rPr lang="pl-PL" dirty="0" smtClean="0"/>
              <a:t>Czynniki matczyne: cukrzyca, otyłość, nadciśnienie, wady serca w rodzinie, zaburzenia funkcji tarczycy, padaczka, choroby psychiatryczne, gorączka, grypa, palenie papierosów w pierwszym trymestrze ciąży.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1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Diagnostyka prenatalna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Pozostałe czynniki</a:t>
            </a:r>
          </a:p>
          <a:p>
            <a:r>
              <a:rPr lang="pl-PL" dirty="0" smtClean="0"/>
              <a:t>Wcześniactwo</a:t>
            </a:r>
          </a:p>
          <a:p>
            <a:r>
              <a:rPr lang="pl-PL" dirty="0" smtClean="0"/>
              <a:t>Blok serca związany z obecnością przeciwciał anty Ro, anty SSA</a:t>
            </a:r>
          </a:p>
          <a:p>
            <a:r>
              <a:rPr lang="pl-PL" dirty="0" smtClean="0"/>
              <a:t>TORCH</a:t>
            </a:r>
          </a:p>
          <a:p>
            <a:r>
              <a:rPr lang="pl-PL" dirty="0" err="1" smtClean="0"/>
              <a:t>Hydantoina</a:t>
            </a:r>
            <a:r>
              <a:rPr lang="pl-PL" dirty="0" smtClean="0"/>
              <a:t>, lit, alkohol</a:t>
            </a:r>
          </a:p>
          <a:p>
            <a:r>
              <a:rPr lang="pl-PL" dirty="0" smtClean="0"/>
              <a:t>Techniki wspomagania rozrodu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noworodka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Nieprawidłowa czynność serca.</a:t>
            </a:r>
          </a:p>
          <a:p>
            <a:r>
              <a:rPr lang="pl-PL" dirty="0" smtClean="0"/>
              <a:t>Uderzenie przedsercowe.</a:t>
            </a:r>
          </a:p>
          <a:p>
            <a:r>
              <a:rPr lang="pl-PL" dirty="0" smtClean="0"/>
              <a:t>Szmer nad sercem.</a:t>
            </a:r>
          </a:p>
          <a:p>
            <a:r>
              <a:rPr lang="pl-PL" dirty="0" smtClean="0"/>
              <a:t>Brak pulsu na obwodzie.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5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Nieprawidłowa czynność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Poniżej 90/min lub powyżej 160/min.</a:t>
            </a:r>
          </a:p>
          <a:p>
            <a:r>
              <a:rPr lang="pl-PL" dirty="0" smtClean="0"/>
              <a:t>Tachykardia zatokowa: zapalenie mięśnia sercowego, wady serca.</a:t>
            </a:r>
          </a:p>
          <a:p>
            <a:r>
              <a:rPr lang="pl-PL" dirty="0" smtClean="0"/>
              <a:t>Tachykardia nadkomorowa.</a:t>
            </a:r>
          </a:p>
          <a:p>
            <a:r>
              <a:rPr lang="pl-PL" dirty="0" smtClean="0"/>
              <a:t>Tachykardia komorowa – zespół wydłużonego QT, guzy serca, </a:t>
            </a:r>
            <a:r>
              <a:rPr lang="pl-PL" dirty="0" err="1" smtClean="0"/>
              <a:t>kardiomiopatia</a:t>
            </a:r>
            <a:r>
              <a:rPr lang="pl-PL" dirty="0" smtClean="0"/>
              <a:t>.</a:t>
            </a:r>
          </a:p>
          <a:p>
            <a:r>
              <a:rPr lang="pl-PL" dirty="0" smtClean="0"/>
              <a:t>Bradykardia – zespół wydłużonego QT, blok serca.</a:t>
            </a:r>
          </a:p>
          <a:p>
            <a:r>
              <a:rPr lang="pl-PL" dirty="0" smtClean="0"/>
              <a:t>Choroby metaboliczne.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5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Tetralogia </a:t>
            </a:r>
            <a:r>
              <a:rPr lang="pl-PL" dirty="0" err="1" smtClean="0"/>
              <a:t>Fallota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46" y="1916832"/>
            <a:ext cx="5915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1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Osłuchiwanie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Rozdwojony II ton</a:t>
            </a:r>
          </a:p>
          <a:p>
            <a:r>
              <a:rPr lang="pl-PL" dirty="0" smtClean="0"/>
              <a:t>Fizjologiczne rozdwojenie w trakcie wdechu, szczególnie przy czynności serca poniżej 150/min.</a:t>
            </a:r>
          </a:p>
          <a:p>
            <a:r>
              <a:rPr lang="pl-PL" dirty="0" smtClean="0"/>
              <a:t>Brak rozdwojenia: atrezja zastawki aortalnej lub płucnej, wspólny pień tętniczy.</a:t>
            </a:r>
          </a:p>
          <a:p>
            <a:r>
              <a:rPr lang="pl-PL" dirty="0" smtClean="0"/>
              <a:t>Wyraźne rozdwojenie: ASD, VSD.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0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Osłuchiwanie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Szmer nad sercem.</a:t>
            </a:r>
          </a:p>
          <a:p>
            <a:r>
              <a:rPr lang="pl-PL" dirty="0" smtClean="0"/>
              <a:t>Obecny u ok. 40%-60% noworodków z ciężką wadą serca.</a:t>
            </a:r>
          </a:p>
          <a:p>
            <a:r>
              <a:rPr lang="pl-PL" dirty="0" smtClean="0"/>
              <a:t>Przy obecności szmeru najczęstsze są zmiany klasyfikowane jako fizjologia: przewód tętniczy, lub zwężenie gałęzi tętnicy płucnej. Spośród wad najczęstsze jest  VSD.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9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Osłuchiwanie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Szmery niewinne</a:t>
            </a:r>
          </a:p>
          <a:p>
            <a:r>
              <a:rPr lang="pl-PL" dirty="0" smtClean="0"/>
              <a:t>Zwężenie gałęzi tętnicy płucnej.</a:t>
            </a:r>
          </a:p>
          <a:p>
            <a:r>
              <a:rPr lang="pl-PL" dirty="0" smtClean="0"/>
              <a:t>Szmer </a:t>
            </a:r>
            <a:r>
              <a:rPr lang="pl-PL" dirty="0" err="1" smtClean="0"/>
              <a:t>Still`a</a:t>
            </a:r>
            <a:r>
              <a:rPr lang="pl-PL" dirty="0" smtClean="0"/>
              <a:t> – wibracje przyczepów zastawki płucnej. Nasila się przy wolnej czynności serca. Ustępuje przy manewrze </a:t>
            </a:r>
            <a:r>
              <a:rPr lang="pl-PL" dirty="0" err="1" smtClean="0"/>
              <a:t>Valsalv`y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2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Osłuchiwanie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Szmery patologiczne</a:t>
            </a:r>
          </a:p>
          <a:p>
            <a:r>
              <a:rPr lang="pl-PL" dirty="0" smtClean="0"/>
              <a:t>Szmer głośny.</a:t>
            </a:r>
          </a:p>
          <a:p>
            <a:r>
              <a:rPr lang="pl-PL" dirty="0" smtClean="0"/>
              <a:t>Szorstki.</a:t>
            </a:r>
          </a:p>
          <a:p>
            <a:r>
              <a:rPr lang="pl-PL" dirty="0" err="1" smtClean="0"/>
              <a:t>Pansystoliczny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Najgłośniejszy w górnej części klatki piersiowej lub przy koniuszku.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9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Osłuchiwanie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Brak szmeru</a:t>
            </a:r>
          </a:p>
          <a:p>
            <a:r>
              <a:rPr lang="pl-PL" dirty="0" smtClean="0"/>
              <a:t>Prędkość przepływu zbyt mała, aby wywołać szmer: hipoplazja lewego serca, przełożenie wielkich naczyń, całkowity nieprawidłowy spływ żył płucnych, atrezja zastawki płucnej.</a:t>
            </a:r>
          </a:p>
          <a:p>
            <a:r>
              <a:rPr lang="pl-PL" dirty="0" smtClean="0"/>
              <a:t>Zła kurczliwość serca – </a:t>
            </a:r>
            <a:r>
              <a:rPr lang="pl-PL" dirty="0" err="1" smtClean="0"/>
              <a:t>stenoza</a:t>
            </a:r>
            <a:r>
              <a:rPr lang="pl-PL" dirty="0" smtClean="0"/>
              <a:t> aortalna.</a:t>
            </a:r>
          </a:p>
          <a:p>
            <a:r>
              <a:rPr lang="pl-PL" dirty="0" smtClean="0"/>
              <a:t>Wzmożony opór płucny – VSD.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2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Tętno na obwodzie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Słaby puls na kończynach dolnych, wzmożone na kończynach górnych – </a:t>
            </a:r>
            <a:r>
              <a:rPr lang="pl-PL" dirty="0" err="1" smtClean="0"/>
              <a:t>koarktacja</a:t>
            </a:r>
            <a:r>
              <a:rPr lang="pl-PL" dirty="0" smtClean="0"/>
              <a:t> aorty.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</a:t>
            </a:r>
            <a:r>
              <a:rPr lang="pl-PL" dirty="0" err="1" smtClean="0"/>
              <a:t>hiperoksyczny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Różnicuje płucne przyczyny sinicy od sercowych.</a:t>
            </a:r>
          </a:p>
          <a:p>
            <a:r>
              <a:rPr lang="pl-PL" dirty="0" smtClean="0"/>
              <a:t>Pomiar </a:t>
            </a:r>
            <a:r>
              <a:rPr lang="pl-PL" dirty="0" err="1" smtClean="0"/>
              <a:t>przedprzewodowy</a:t>
            </a:r>
            <a:r>
              <a:rPr lang="pl-PL" dirty="0" smtClean="0"/>
              <a:t> i </a:t>
            </a:r>
            <a:r>
              <a:rPr lang="pl-PL" dirty="0" err="1" smtClean="0"/>
              <a:t>zaprzewodowy</a:t>
            </a:r>
            <a:r>
              <a:rPr lang="pl-PL" dirty="0" smtClean="0"/>
              <a:t> PaO2 po oddychaniu przez 10min. 100% tlenem. </a:t>
            </a:r>
          </a:p>
          <a:p>
            <a:r>
              <a:rPr lang="pl-PL" dirty="0" smtClean="0"/>
              <a:t>Przy braku wady serca PaO2 powinno wzrosnąć powyżej 150mmHg.</a:t>
            </a:r>
          </a:p>
          <a:p>
            <a:r>
              <a:rPr lang="pl-PL" dirty="0" smtClean="0"/>
              <a:t>W wadzie serca poniżej 100mmHg.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8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</a:t>
            </a:r>
            <a:r>
              <a:rPr lang="pl-PL" dirty="0" err="1" smtClean="0"/>
              <a:t>pulsoksymetryczny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Czułość- 76,5%</a:t>
            </a:r>
          </a:p>
          <a:p>
            <a:r>
              <a:rPr lang="pl-PL" dirty="0" smtClean="0"/>
              <a:t>Dokładność- 99,9%</a:t>
            </a:r>
          </a:p>
          <a:p>
            <a:r>
              <a:rPr lang="pl-PL" dirty="0" smtClean="0"/>
              <a:t>Punkt odcięcia 95%.</a:t>
            </a:r>
          </a:p>
          <a:p>
            <a:r>
              <a:rPr lang="pl-PL" dirty="0" smtClean="0"/>
              <a:t>Nie wykrywa wad z zaburzony przepływem systemowym przy drożnym przewodzie tętniczym.</a:t>
            </a:r>
          </a:p>
          <a:p>
            <a:r>
              <a:rPr lang="pl-PL" dirty="0" smtClean="0"/>
              <a:t>Nie wykrywa </a:t>
            </a:r>
            <a:r>
              <a:rPr lang="pl-PL" dirty="0" err="1" smtClean="0"/>
              <a:t>niesiniczych</a:t>
            </a:r>
            <a:r>
              <a:rPr lang="pl-PL" dirty="0" smtClean="0"/>
              <a:t> wad serca.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0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</a:t>
            </a:r>
            <a:r>
              <a:rPr lang="pl-PL" dirty="0" err="1" smtClean="0"/>
              <a:t>pulsoksymetryczny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Badanie nie powinno być wykonane, kiedy dziecko płacze lub się rusza.</a:t>
            </a:r>
          </a:p>
          <a:p>
            <a:r>
              <a:rPr lang="pl-PL" dirty="0" smtClean="0"/>
              <a:t>Czujnik należy umieścić </a:t>
            </a:r>
            <a:r>
              <a:rPr lang="pl-PL" dirty="0" err="1" smtClean="0"/>
              <a:t>zaprzewodowo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Należy wykonać miedzy 2 a 24 godziną życia. Bliżej 24 godziny jest bardzie specyficzny.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7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</a:t>
            </a:r>
            <a:r>
              <a:rPr lang="pl-PL" dirty="0" err="1" smtClean="0"/>
              <a:t>pulsoksymetryczny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USA</a:t>
            </a:r>
          </a:p>
          <a:p>
            <a:r>
              <a:rPr lang="pl-PL" dirty="0" smtClean="0"/>
              <a:t>Badanie wykonywane </a:t>
            </a:r>
            <a:r>
              <a:rPr lang="pl-PL" dirty="0" err="1" smtClean="0"/>
              <a:t>przedprzewodowo</a:t>
            </a:r>
            <a:r>
              <a:rPr lang="pl-PL" dirty="0" smtClean="0"/>
              <a:t> i </a:t>
            </a:r>
            <a:r>
              <a:rPr lang="pl-PL" dirty="0" err="1" smtClean="0"/>
              <a:t>zaprzewodowo</a:t>
            </a:r>
            <a:r>
              <a:rPr lang="pl-PL" dirty="0" smtClean="0"/>
              <a:t>.</a:t>
            </a:r>
          </a:p>
          <a:p>
            <a:r>
              <a:rPr lang="pl-PL" dirty="0" smtClean="0"/>
              <a:t>Test pozytywny: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Saturacja poniżej 90%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Saturacja poniżej 95% na obu kończynach w trzech badaniach wykonanych w 1 godzinnych odstępach.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Różnica powyżej 3% pomiędzy kończynami.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1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Tetralogia </a:t>
            </a:r>
            <a:r>
              <a:rPr lang="pl-PL" dirty="0" err="1" smtClean="0"/>
              <a:t>Fallota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Objawy</a:t>
            </a:r>
          </a:p>
          <a:p>
            <a:r>
              <a:rPr lang="pl-PL" dirty="0" smtClean="0"/>
              <a:t>Ciężka sinica obecna krótko po porodzie. Może wymagać podaży prostaglandyn.</a:t>
            </a:r>
          </a:p>
          <a:p>
            <a:r>
              <a:rPr lang="pl-PL" dirty="0" smtClean="0"/>
              <a:t>Pacjent może prezentować objawy okresowo pod postacią napadów </a:t>
            </a:r>
            <a:r>
              <a:rPr lang="pl-PL" dirty="0" err="1" smtClean="0"/>
              <a:t>hipoksemicznych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Minimalne objawy – wzmożony przepływ płucny i narastająca niewydolność serca.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4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Wrodzone wady serca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Objawy późne</a:t>
            </a:r>
          </a:p>
          <a:p>
            <a:r>
              <a:rPr lang="pl-PL" dirty="0" smtClean="0"/>
              <a:t>Na szczególną uwagę zasługują pierwsze 2 tygodnie życia.</a:t>
            </a:r>
          </a:p>
          <a:p>
            <a:r>
              <a:rPr lang="pl-PL" dirty="0" smtClean="0"/>
              <a:t>Objawy: trudności w karmieniu, zaburzenia oddychania, sinica, bladość, niepokój, nadmierna potliwość, słaby przyrost masy ciała, obniżona aktywność, senność, opóźnienie rozwoju ruchowego.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5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Diagnostyka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620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800" dirty="0" smtClean="0"/>
              <a:t>Zdjęcie RTG</a:t>
            </a:r>
          </a:p>
          <a:p>
            <a:pPr>
              <a:spcBef>
                <a:spcPts val="0"/>
              </a:spcBef>
            </a:pPr>
            <a:r>
              <a:rPr lang="pl-PL" sz="2800" dirty="0" smtClean="0"/>
              <a:t>Rozmiar serca.</a:t>
            </a:r>
          </a:p>
          <a:p>
            <a:pPr>
              <a:spcBef>
                <a:spcPts val="0"/>
              </a:spcBef>
            </a:pPr>
            <a:r>
              <a:rPr lang="pl-PL" sz="2800" dirty="0" smtClean="0"/>
              <a:t>Kształt serca.</a:t>
            </a:r>
          </a:p>
          <a:p>
            <a:pPr>
              <a:spcBef>
                <a:spcPts val="0"/>
              </a:spcBef>
            </a:pPr>
            <a:r>
              <a:rPr lang="pl-PL" sz="2800" dirty="0" smtClean="0"/>
              <a:t>Naczynia płucne.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800" dirty="0" smtClean="0"/>
              <a:t>EKG</a:t>
            </a:r>
          </a:p>
          <a:p>
            <a:pPr>
              <a:spcBef>
                <a:spcPts val="0"/>
              </a:spcBef>
            </a:pPr>
            <a:r>
              <a:rPr lang="pl-PL" sz="2800" dirty="0" err="1" smtClean="0"/>
              <a:t>Lewogram</a:t>
            </a:r>
            <a:r>
              <a:rPr lang="pl-PL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pl-PL" sz="2800" dirty="0" smtClean="0"/>
              <a:t>Obecność fali delta.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71</a:t>
            </a:fld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5085184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dirty="0" smtClean="0"/>
              <a:t>Ostateczne rozpoznanie - echokardiografia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54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dirty="0" smtClean="0"/>
              <a:t>Podstawowa opieka</a:t>
            </a:r>
          </a:p>
          <a:p>
            <a:r>
              <a:rPr lang="pl-PL" dirty="0" smtClean="0"/>
              <a:t>Monitorowanie.</a:t>
            </a:r>
          </a:p>
          <a:p>
            <a:r>
              <a:rPr lang="pl-PL" dirty="0" smtClean="0"/>
              <a:t>Zabezpieczenie odpowiedniej wentylacji.</a:t>
            </a:r>
          </a:p>
          <a:p>
            <a:r>
              <a:rPr lang="pl-PL" dirty="0" smtClean="0"/>
              <a:t>Kontakt dożylny i dotętniczy.</a:t>
            </a:r>
          </a:p>
          <a:p>
            <a:r>
              <a:rPr lang="pl-PL" dirty="0" smtClean="0"/>
              <a:t>Antybiotykoterapia – do czasu wykluczenia sepsy.</a:t>
            </a:r>
          </a:p>
          <a:p>
            <a:r>
              <a:rPr lang="pl-PL" dirty="0" smtClean="0"/>
              <a:t>Przeprowadzenie diagnostyki – test </a:t>
            </a:r>
            <a:r>
              <a:rPr lang="pl-PL" dirty="0" err="1" smtClean="0"/>
              <a:t>pulsoksymetryczny</a:t>
            </a:r>
            <a:r>
              <a:rPr lang="pl-PL" dirty="0" smtClean="0"/>
              <a:t>, test </a:t>
            </a:r>
            <a:r>
              <a:rPr lang="pl-PL" dirty="0" err="1" smtClean="0"/>
              <a:t>hiperoksji</a:t>
            </a:r>
            <a:r>
              <a:rPr lang="pl-PL" dirty="0" smtClean="0"/>
              <a:t>, badanie echokardiograficzne.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7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Rozpoczęcie podaży Prostaglandyny E1. Powikłania po podaży: hipotensja, tachykardia, bezdechy.</a:t>
            </a:r>
          </a:p>
          <a:p>
            <a:r>
              <a:rPr lang="pl-PL" dirty="0" smtClean="0"/>
              <a:t>Lek włączamy przy podejrzeniu wady serca.</a:t>
            </a:r>
          </a:p>
          <a:p>
            <a:r>
              <a:rPr lang="pl-PL" dirty="0" smtClean="0"/>
              <a:t>Sytuacje, gdy pacjent pogarsza się po podaniu PGE są rzadkie: typ podsercowy całkowitego nieprawidłowego spływu żył płucnych, wady z restrykcyjnym otworem owalnym.</a:t>
            </a:r>
          </a:p>
          <a:p>
            <a:r>
              <a:rPr lang="pl-PL" dirty="0"/>
              <a:t>Transport – rozważyć wentylację mechaniczną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ASD II – ubytek typu dołu owalnego – 80%</a:t>
            </a:r>
          </a:p>
          <a:p>
            <a:r>
              <a:rPr lang="pl-PL" dirty="0" smtClean="0"/>
              <a:t>Ubytek typu sinus </a:t>
            </a:r>
            <a:r>
              <a:rPr lang="pl-PL" dirty="0" err="1" smtClean="0"/>
              <a:t>venosus</a:t>
            </a:r>
            <a:r>
              <a:rPr lang="pl-PL" dirty="0" smtClean="0"/>
              <a:t>.</a:t>
            </a:r>
          </a:p>
          <a:p>
            <a:r>
              <a:rPr lang="pl-PL" dirty="0" smtClean="0"/>
              <a:t>ASD I – ubytek typu przegrody pierwszej.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3249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Większość ulega zarośnięciu do 1 roku życia.</a:t>
            </a:r>
          </a:p>
          <a:p>
            <a:r>
              <a:rPr lang="pl-PL" dirty="0" smtClean="0"/>
              <a:t>Może wystąpić umiarkowana męczliwość i duszność.</a:t>
            </a:r>
          </a:p>
          <a:p>
            <a:r>
              <a:rPr lang="pl-PL" dirty="0" smtClean="0"/>
              <a:t>Rzadko niewydolność serca.</a:t>
            </a:r>
          </a:p>
          <a:p>
            <a:r>
              <a:rPr lang="pl-PL" dirty="0" smtClean="0"/>
              <a:t>Zaburzenia rytmu serca.</a:t>
            </a:r>
          </a:p>
          <a:p>
            <a:pPr marL="0" indent="0" algn="ctr">
              <a:buNone/>
            </a:pPr>
            <a:r>
              <a:rPr lang="pl-PL" dirty="0" smtClean="0"/>
              <a:t>Leczenie</a:t>
            </a:r>
          </a:p>
          <a:p>
            <a:r>
              <a:rPr lang="pl-PL" dirty="0" smtClean="0"/>
              <a:t>Implanty zamykające ubytek.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8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58249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3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Objawy wynikają z prawo-lewego przecieku.</a:t>
            </a:r>
          </a:p>
          <a:p>
            <a:r>
              <a:rPr lang="pl-PL" dirty="0" smtClean="0"/>
              <a:t>Przebieg bezobjawowy.</a:t>
            </a:r>
          </a:p>
          <a:p>
            <a:r>
              <a:rPr lang="pl-PL" dirty="0" smtClean="0"/>
              <a:t>Trudności w karmieniu.</a:t>
            </a:r>
          </a:p>
          <a:p>
            <a:r>
              <a:rPr lang="pl-PL" dirty="0" smtClean="0"/>
              <a:t>Niedostateczny przyrost masy ciała.</a:t>
            </a:r>
          </a:p>
          <a:p>
            <a:r>
              <a:rPr lang="pl-PL" dirty="0" err="1" smtClean="0"/>
              <a:t>Tachypnoe</a:t>
            </a:r>
            <a:r>
              <a:rPr lang="pl-PL" dirty="0" smtClean="0"/>
              <a:t>.</a:t>
            </a:r>
          </a:p>
          <a:p>
            <a:pPr marL="0" indent="0" algn="ctr">
              <a:buNone/>
            </a:pPr>
            <a:r>
              <a:rPr lang="pl-PL" dirty="0" smtClean="0"/>
              <a:t>Leczenie</a:t>
            </a:r>
          </a:p>
          <a:p>
            <a:r>
              <a:rPr lang="pl-PL" dirty="0" smtClean="0"/>
              <a:t>Implanty zamykające.</a:t>
            </a:r>
          </a:p>
          <a:p>
            <a:r>
              <a:rPr lang="pl-PL" dirty="0" smtClean="0"/>
              <a:t>Rzadziej zabieg operacyjny.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4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Wspólny kanał przedsionkowo-komorowy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88840"/>
            <a:ext cx="64389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4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Wspólny kanał przedsionkowo-komorowy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Objawy.</a:t>
            </a:r>
          </a:p>
          <a:p>
            <a:r>
              <a:rPr lang="pl-PL" dirty="0" err="1" smtClean="0"/>
              <a:t>Kardiomegalia</a:t>
            </a:r>
            <a:r>
              <a:rPr lang="pl-PL" dirty="0" smtClean="0"/>
              <a:t>.</a:t>
            </a:r>
          </a:p>
          <a:p>
            <a:r>
              <a:rPr lang="pl-PL" dirty="0" smtClean="0"/>
              <a:t>Wyczuwalne uderzenie sercowe.</a:t>
            </a:r>
          </a:p>
          <a:p>
            <a:r>
              <a:rPr lang="pl-PL" dirty="0" err="1" smtClean="0"/>
              <a:t>Tachypnoe</a:t>
            </a:r>
            <a:r>
              <a:rPr lang="pl-PL" dirty="0" smtClean="0"/>
              <a:t>.</a:t>
            </a:r>
          </a:p>
          <a:p>
            <a:r>
              <a:rPr lang="pl-PL" dirty="0" smtClean="0"/>
              <a:t>Trudności w karmieniu.</a:t>
            </a:r>
          </a:p>
          <a:p>
            <a:r>
              <a:rPr lang="pl-PL" dirty="0" smtClean="0"/>
              <a:t>Upośledzony przepływ obwodowy.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7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Napady </a:t>
            </a:r>
            <a:r>
              <a:rPr lang="pl-PL" dirty="0" err="1" smtClean="0"/>
              <a:t>hipoksemiczne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Przygięcie kolan do klatki piersiowej.</a:t>
            </a:r>
          </a:p>
          <a:p>
            <a:r>
              <a:rPr lang="pl-PL" dirty="0" smtClean="0"/>
              <a:t>Podanie tlenu.</a:t>
            </a:r>
          </a:p>
          <a:p>
            <a:r>
              <a:rPr lang="pl-PL" dirty="0" smtClean="0"/>
              <a:t>Podanie morfiny (0,1mg/kg).</a:t>
            </a:r>
          </a:p>
          <a:p>
            <a:r>
              <a:rPr lang="pl-PL" dirty="0" smtClean="0"/>
              <a:t>Bolus płynów.</a:t>
            </a:r>
          </a:p>
          <a:p>
            <a:r>
              <a:rPr lang="pl-PL" dirty="0" smtClean="0"/>
              <a:t>Podanie </a:t>
            </a:r>
            <a:r>
              <a:rPr lang="pl-PL" dirty="0" err="1" smtClean="0"/>
              <a:t>betablokerów</a:t>
            </a:r>
            <a:r>
              <a:rPr lang="pl-PL" dirty="0" smtClean="0"/>
              <a:t>.</a:t>
            </a:r>
          </a:p>
          <a:p>
            <a:r>
              <a:rPr lang="pl-PL" dirty="0" smtClean="0"/>
              <a:t>Korekcja wady.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Wspólny kanał przedsionkowo-komorowy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99647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0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Tetralogia </a:t>
            </a:r>
            <a:r>
              <a:rPr lang="pl-PL" dirty="0" err="1" smtClean="0"/>
              <a:t>Fallota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Leczenie.</a:t>
            </a:r>
          </a:p>
          <a:p>
            <a:r>
              <a:rPr lang="pl-PL" dirty="0" smtClean="0"/>
              <a:t>Profilaktyczna antybiotykoterapia.</a:t>
            </a:r>
          </a:p>
          <a:p>
            <a:r>
              <a:rPr lang="pl-PL" dirty="0" smtClean="0"/>
              <a:t>Czas zabiegu zależy od pacjenta. </a:t>
            </a:r>
          </a:p>
          <a:p>
            <a:r>
              <a:rPr lang="pl-PL" dirty="0" smtClean="0"/>
              <a:t>Operacje paliatywne są obecnie wykonywane rzadko: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Pacjenci, którzy nie mogą mieć wykonanej korekcji wady.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Noworodki z ciężkim zwężeniem drogi odpływu w prawej komory.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Pacjenci z ciężkimi napadami </a:t>
            </a:r>
            <a:r>
              <a:rPr lang="pl-PL" dirty="0" err="1" smtClean="0"/>
              <a:t>hipoksemicznymi</a:t>
            </a:r>
            <a:r>
              <a:rPr lang="pl-P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Pacjenci z wadami unaczynienia wieńcowego.</a:t>
            </a:r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Operacja paliatywna to </a:t>
            </a:r>
            <a:r>
              <a:rPr lang="pl-PL" dirty="0" err="1" smtClean="0"/>
              <a:t>Bloalock-Taussig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1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2314</Words>
  <Application>Microsoft Office PowerPoint</Application>
  <PresentationFormat>Pokaz na ekranie (4:3)</PresentationFormat>
  <Paragraphs>464</Paragraphs>
  <Slides>80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80</vt:i4>
      </vt:variant>
    </vt:vector>
  </HeadingPairs>
  <TitlesOfParts>
    <vt:vector size="81" baseType="lpstr">
      <vt:lpstr>Motyw pakietu Office</vt:lpstr>
      <vt:lpstr>Wady serca</vt:lpstr>
      <vt:lpstr>Wady serca</vt:lpstr>
      <vt:lpstr>Sinica</vt:lpstr>
      <vt:lpstr>Wady serca ze zmniejszonym przepływem płucnym.</vt:lpstr>
      <vt:lpstr>Tetralogia Fallota</vt:lpstr>
      <vt:lpstr>Tetralogia Fallota</vt:lpstr>
      <vt:lpstr>Tetralogia Fallota</vt:lpstr>
      <vt:lpstr>Napady hipoksemiczne</vt:lpstr>
      <vt:lpstr>Tetralogia Fallota</vt:lpstr>
      <vt:lpstr>Operacja Blalock-Taussig</vt:lpstr>
      <vt:lpstr>Tetralogia Fallota</vt:lpstr>
      <vt:lpstr>Tetralogia Fallota</vt:lpstr>
      <vt:lpstr>Atrezja zastawki płucnej</vt:lpstr>
      <vt:lpstr>Atrezja zastawki tętnicy płucnej</vt:lpstr>
      <vt:lpstr>Atrezja zastawki płucnej z ubytkiem międzykomorowym.</vt:lpstr>
      <vt:lpstr>Atrezja zastawki płucnej z ubytkiem VSD</vt:lpstr>
      <vt:lpstr>Atrezja zastawki płucnej bez VSD</vt:lpstr>
      <vt:lpstr>Atrezja zastawki płucnej bez VSD</vt:lpstr>
      <vt:lpstr>Atrezja zastawki trójdzielnej bez VSD</vt:lpstr>
      <vt:lpstr>Zabieg Fontana</vt:lpstr>
      <vt:lpstr>Wady zastawki trójdzielnej</vt:lpstr>
      <vt:lpstr>Atrezja zastawki trójdzielnej</vt:lpstr>
      <vt:lpstr>Atrezja zastawki trójdzielnej</vt:lpstr>
      <vt:lpstr>Atrezja zastawki trójdzielnej</vt:lpstr>
      <vt:lpstr>Anomalia Ebstein`a</vt:lpstr>
      <vt:lpstr>Anomalia Ebstein`a</vt:lpstr>
      <vt:lpstr>Wady ze zwiększonym przeciekiem płucnym.</vt:lpstr>
      <vt:lpstr>Przełożenie wielkich naczyń</vt:lpstr>
      <vt:lpstr>Przełożenie wielkich pni tętniczych</vt:lpstr>
      <vt:lpstr>Wspólny pień tętniczy</vt:lpstr>
      <vt:lpstr>Wspólny pień tętniczy</vt:lpstr>
      <vt:lpstr>Całkowity nieprawidłowy spływ żył płucnych</vt:lpstr>
      <vt:lpstr>Prezentacja programu PowerPoint</vt:lpstr>
      <vt:lpstr>Całkowity nieprawidłowy spływ żył płucnych</vt:lpstr>
      <vt:lpstr>Całkowity nieprawidłowy spływ żył płucnych</vt:lpstr>
      <vt:lpstr>Całkowity nieprawidłowy spływ żył płucnych</vt:lpstr>
      <vt:lpstr>Całkowity nieprawidłowy spływ żył płucnych</vt:lpstr>
      <vt:lpstr>Niewydolność serca</vt:lpstr>
      <vt:lpstr>Hipoplazja lewej komory serca</vt:lpstr>
      <vt:lpstr>Hipoplazja lewej komory serca</vt:lpstr>
      <vt:lpstr>Hipoplazja lewego serca.</vt:lpstr>
      <vt:lpstr>1. Operacja Norwooda</vt:lpstr>
      <vt:lpstr>2. Operacja Glenna</vt:lpstr>
      <vt:lpstr>3. Operacja Fontana</vt:lpstr>
      <vt:lpstr>Koarktacja aorty</vt:lpstr>
      <vt:lpstr>Koarktacja aorty</vt:lpstr>
      <vt:lpstr>Przerwany łuk aorty</vt:lpstr>
      <vt:lpstr>Przerwany łuk aorty</vt:lpstr>
      <vt:lpstr>Krytyczna stenoza aortalna</vt:lpstr>
      <vt:lpstr>Stenoza aortalna</vt:lpstr>
      <vt:lpstr>Dwupłatkowa zastawka aortalna</vt:lpstr>
      <vt:lpstr>Krytyczna stenoza aortalna</vt:lpstr>
      <vt:lpstr>Wrodzone wady serca</vt:lpstr>
      <vt:lpstr>Objawy</vt:lpstr>
      <vt:lpstr>Objawy</vt:lpstr>
      <vt:lpstr>Diagnostyk prenatalna</vt:lpstr>
      <vt:lpstr>Diagnostyka prenatalna</vt:lpstr>
      <vt:lpstr>Badanie noworodka</vt:lpstr>
      <vt:lpstr>Nieprawidłowa czynność serca</vt:lpstr>
      <vt:lpstr>Osłuchiwanie serca</vt:lpstr>
      <vt:lpstr>Osłuchiwanie serca</vt:lpstr>
      <vt:lpstr>Osłuchiwanie serca</vt:lpstr>
      <vt:lpstr>Osłuchiwanie serca</vt:lpstr>
      <vt:lpstr>Osłuchiwanie serca</vt:lpstr>
      <vt:lpstr>Tętno na obwodzie</vt:lpstr>
      <vt:lpstr>Test hiperoksyczny</vt:lpstr>
      <vt:lpstr>Test pulsoksymetryczny</vt:lpstr>
      <vt:lpstr>Test pulsoksymetryczny</vt:lpstr>
      <vt:lpstr>Test pulsoksymetryczny</vt:lpstr>
      <vt:lpstr>Wrodzone wady serca</vt:lpstr>
      <vt:lpstr>Diagnostyka</vt:lpstr>
      <vt:lpstr>Postępowanie</vt:lpstr>
      <vt:lpstr>Postępowanie</vt:lpstr>
      <vt:lpstr>ASD</vt:lpstr>
      <vt:lpstr>ASD</vt:lpstr>
      <vt:lpstr>VSD</vt:lpstr>
      <vt:lpstr>VSD</vt:lpstr>
      <vt:lpstr>Wspólny kanał przedsionkowo-komorowy</vt:lpstr>
      <vt:lpstr>Wspólny kanał przedsionkowo-komorowy</vt:lpstr>
      <vt:lpstr>Wspólny kanał przedsionkowo-komorowy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Wady serca</dc:title>
  <dc:creator>Łukasz</dc:creator>
  <cp:lastModifiedBy>User</cp:lastModifiedBy>
  <cp:revision>66</cp:revision>
  <dcterms:created xsi:type="dcterms:W3CDTF">2014-01-15T13:47:03Z</dcterms:created>
  <dcterms:modified xsi:type="dcterms:W3CDTF">2019-03-11T14:35:35Z</dcterms:modified>
</cp:coreProperties>
</file>